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5" r:id="rId7"/>
    <p:sldId id="262" r:id="rId8"/>
    <p:sldId id="266" r:id="rId9"/>
    <p:sldId id="264" r:id="rId10"/>
    <p:sldId id="274" r:id="rId11"/>
    <p:sldId id="261" r:id="rId12"/>
    <p:sldId id="260" r:id="rId13"/>
    <p:sldId id="268" r:id="rId14"/>
    <p:sldId id="273" r:id="rId15"/>
    <p:sldId id="271" r:id="rId16"/>
    <p:sldId id="270" r:id="rId17"/>
    <p:sldId id="269" r:id="rId18"/>
    <p:sldId id="272" r:id="rId19"/>
    <p:sldId id="267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39DB32-DFCC-4503-B60B-B6DE0774EB4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962385-890B-42D4-A291-5608B58A3A40}">
      <dgm:prSet/>
      <dgm:spPr/>
      <dgm:t>
        <a:bodyPr/>
        <a:lstStyle/>
        <a:p>
          <a:pPr algn="just" rtl="0"/>
          <a:r>
            <a:rPr lang="ru-RU" dirty="0" smtClean="0"/>
            <a:t>Александр Солженицын родился </a:t>
          </a:r>
          <a:r>
            <a:rPr lang="ru-RU" b="1" dirty="0" smtClean="0"/>
            <a:t>11 декабря 1918 года </a:t>
          </a:r>
          <a:r>
            <a:rPr lang="ru-RU" dirty="0" smtClean="0"/>
            <a:t>в Кисловодске в зажиточной крестьянской семье.  Александр Исаевич -  русский писатель, драматург, публицист, поэт, общественный и политический деятель, живший и работавший в СССР, Швейцарии, США и России. Помимо художественных литературных произведений, затрагивающих, как правило, острые общественно-политические вопросы, получил широкую известность своими художественно-публицистическими произведениями по истории России XIX-XX веков. Александр Исаевич Солженицын скончался </a:t>
          </a:r>
          <a:r>
            <a:rPr lang="ru-RU" b="1" dirty="0" smtClean="0"/>
            <a:t>3 августа 2008 года</a:t>
          </a:r>
          <a:r>
            <a:rPr lang="ru-RU" dirty="0" smtClean="0"/>
            <a:t>, но его произведениями читатели интересуются и сегодня. </a:t>
          </a:r>
          <a:endParaRPr lang="ru-RU" dirty="0"/>
        </a:p>
      </dgm:t>
    </dgm:pt>
    <dgm:pt modelId="{07AE1180-81C8-4C4D-BF92-20B29A980A98}" type="parTrans" cxnId="{C69218C9-A4FF-433C-9A44-60BB637D5D92}">
      <dgm:prSet/>
      <dgm:spPr/>
      <dgm:t>
        <a:bodyPr/>
        <a:lstStyle/>
        <a:p>
          <a:endParaRPr lang="ru-RU"/>
        </a:p>
      </dgm:t>
    </dgm:pt>
    <dgm:pt modelId="{97C031F4-F232-467A-A492-197B1C1063E1}" type="sibTrans" cxnId="{C69218C9-A4FF-433C-9A44-60BB637D5D92}">
      <dgm:prSet/>
      <dgm:spPr/>
      <dgm:t>
        <a:bodyPr/>
        <a:lstStyle/>
        <a:p>
          <a:endParaRPr lang="ru-RU"/>
        </a:p>
      </dgm:t>
    </dgm:pt>
    <dgm:pt modelId="{F4A963D4-7EBE-4114-B334-1A8ABCABA254}" type="pres">
      <dgm:prSet presAssocID="{A939DB32-DFCC-4503-B60B-B6DE0774EB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BDAB1-31F4-44B5-9884-4212C41D961B}" type="pres">
      <dgm:prSet presAssocID="{D8962385-890B-42D4-A291-5608B58A3A40}" presName="comp" presStyleCnt="0"/>
      <dgm:spPr/>
    </dgm:pt>
    <dgm:pt modelId="{4A4E85AD-DF19-42A2-8958-84FEC1157500}" type="pres">
      <dgm:prSet presAssocID="{D8962385-890B-42D4-A291-5608B58A3A40}" presName="box" presStyleLbl="node1" presStyleIdx="0" presStyleCnt="1" custLinFactNeighborX="1613"/>
      <dgm:spPr/>
      <dgm:t>
        <a:bodyPr/>
        <a:lstStyle/>
        <a:p>
          <a:endParaRPr lang="ru-RU"/>
        </a:p>
      </dgm:t>
    </dgm:pt>
    <dgm:pt modelId="{0F8B2739-A90A-4784-968B-4AB359E3C827}" type="pres">
      <dgm:prSet presAssocID="{D8962385-890B-42D4-A291-5608B58A3A40}" presName="img" presStyleLbl="fgImgPlace1" presStyleIdx="0" presStyleCnt="1" custScaleX="124715" custScaleY="95895" custLinFactNeighborX="-9255" custLinFactNeighborY="-5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E1299EE-B7A0-4536-864E-E62DEF5A5796}" type="pres">
      <dgm:prSet presAssocID="{D8962385-890B-42D4-A291-5608B58A3A40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5A7F42-6308-4F5C-A90E-786989EC661B}" type="presOf" srcId="{A939DB32-DFCC-4503-B60B-B6DE0774EB4D}" destId="{F4A963D4-7EBE-4114-B334-1A8ABCABA254}" srcOrd="0" destOrd="0" presId="urn:microsoft.com/office/officeart/2005/8/layout/vList4"/>
    <dgm:cxn modelId="{C69218C9-A4FF-433C-9A44-60BB637D5D92}" srcId="{A939DB32-DFCC-4503-B60B-B6DE0774EB4D}" destId="{D8962385-890B-42D4-A291-5608B58A3A40}" srcOrd="0" destOrd="0" parTransId="{07AE1180-81C8-4C4D-BF92-20B29A980A98}" sibTransId="{97C031F4-F232-467A-A492-197B1C1063E1}"/>
    <dgm:cxn modelId="{ACDAD5D9-F073-4587-B9E8-34F9D657967B}" type="presOf" srcId="{D8962385-890B-42D4-A291-5608B58A3A40}" destId="{4A4E85AD-DF19-42A2-8958-84FEC1157500}" srcOrd="0" destOrd="0" presId="urn:microsoft.com/office/officeart/2005/8/layout/vList4"/>
    <dgm:cxn modelId="{EB4DE674-C80B-4274-949C-D46CC154D921}" type="presOf" srcId="{D8962385-890B-42D4-A291-5608B58A3A40}" destId="{CE1299EE-B7A0-4536-864E-E62DEF5A5796}" srcOrd="1" destOrd="0" presId="urn:microsoft.com/office/officeart/2005/8/layout/vList4"/>
    <dgm:cxn modelId="{ADBCE7E2-62BC-4E94-850E-39D3B3D19CC5}" type="presParOf" srcId="{F4A963D4-7EBE-4114-B334-1A8ABCABA254}" destId="{810BDAB1-31F4-44B5-9884-4212C41D961B}" srcOrd="0" destOrd="0" presId="urn:microsoft.com/office/officeart/2005/8/layout/vList4"/>
    <dgm:cxn modelId="{B80102B1-5A6C-49B5-8D9A-0EB3FF4FC284}" type="presParOf" srcId="{810BDAB1-31F4-44B5-9884-4212C41D961B}" destId="{4A4E85AD-DF19-42A2-8958-84FEC1157500}" srcOrd="0" destOrd="0" presId="urn:microsoft.com/office/officeart/2005/8/layout/vList4"/>
    <dgm:cxn modelId="{6ADFEF6E-C4C2-4F97-9C5D-5E350FE16798}" type="presParOf" srcId="{810BDAB1-31F4-44B5-9884-4212C41D961B}" destId="{0F8B2739-A90A-4784-968B-4AB359E3C827}" srcOrd="1" destOrd="0" presId="urn:microsoft.com/office/officeart/2005/8/layout/vList4"/>
    <dgm:cxn modelId="{697DD29F-04E3-40D4-ADF9-ECCAC168FAE0}" type="presParOf" srcId="{810BDAB1-31F4-44B5-9884-4212C41D961B}" destId="{CE1299EE-B7A0-4536-864E-E62DEF5A5796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Comic Sans MS" pitchFamily="66" charset="0"/>
              </a:rPr>
              <a:t>Александр Исаевич Солженицын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>( к 100 - летию со дня рождения)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00768"/>
            <a:ext cx="5572132" cy="857232"/>
          </a:xfrm>
        </p:spPr>
        <p:txBody>
          <a:bodyPr/>
          <a:lstStyle/>
          <a:p>
            <a:r>
              <a:rPr lang="ru-RU" b="1" dirty="0" smtClean="0"/>
              <a:t>Виртуальная выставка</a:t>
            </a:r>
          </a:p>
          <a:p>
            <a:endParaRPr lang="ru-RU" dirty="0"/>
          </a:p>
        </p:txBody>
      </p:sp>
      <p:pic>
        <p:nvPicPr>
          <p:cNvPr id="4" name="Picture 2" descr="http://static1.repo.aif.ru/1/48/257152/a326c9fe7703fce6d98e6017d1e9d77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1" y="2857496"/>
            <a:ext cx="4374932" cy="290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543048"/>
          </a:xfrm>
        </p:spPr>
        <p:txBody>
          <a:bodyPr>
            <a:normAutofit lnSpcReduction="10000"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Поживши в </a:t>
            </a:r>
            <a:r>
              <a:rPr lang="ru-RU" sz="2400" dirty="0" err="1">
                <a:solidFill>
                  <a:schemeClr val="bg1">
                    <a:lumMod val="10000"/>
                  </a:schemeClr>
                </a:solidFill>
              </a:rPr>
              <a:t>ГУЛАГе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с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б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. воспоминаний /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сост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. 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И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Солженицын. - Москва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: Русский путь,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2001. 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407 с.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(Всероссийская мемуарная б-ка. Сер. "Наше недавнее". Вып.7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).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biolog381.jpg"/>
          <p:cNvPicPr>
            <a:picLocks noChangeAspect="1"/>
          </p:cNvPicPr>
          <p:nvPr/>
        </p:nvPicPr>
        <p:blipFill>
          <a:blip r:embed="rId2" cstate="print"/>
          <a:srcRect l="3291" t="2889" r="4748"/>
          <a:stretch>
            <a:fillRect/>
          </a:stretch>
        </p:blipFill>
        <p:spPr>
          <a:xfrm>
            <a:off x="6286512" y="2285992"/>
            <a:ext cx="2643206" cy="37951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2357430"/>
            <a:ext cx="56436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Сборник составлен на основе воспоминаний людей, прошедших через ГУЛАГ. Через тюрьмы, допросы, издевательства, карцеры и камеры смерти, этапы и лагеря.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Авторы сборника работали на лесоповале и в рудниках, голодали, болели, теряли товарищей. Но в нечеловеческих условиях, при любых обстоятельствах - будь то стычки с лагерным начальством или конфликты между политическими и уголовными - они умели отстоять свое достоинство. 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1285884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Рассказы / А. И. Солженицын. - Москва : Астрель, 2012. - 588, [4] с. - (Внеклассное чтение).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s://pp.userapi.com/c848624/v848624318/b8541/qPMZV9F6tto.jpg"/>
          <p:cNvPicPr>
            <a:picLocks noChangeAspect="1" noChangeArrowheads="1"/>
          </p:cNvPicPr>
          <p:nvPr/>
        </p:nvPicPr>
        <p:blipFill>
          <a:blip r:embed="rId2" cstate="print"/>
          <a:srcRect l="14815" t="15278" r="17592" b="5555"/>
          <a:stretch>
            <a:fillRect/>
          </a:stretch>
        </p:blipFill>
        <p:spPr bwMode="auto">
          <a:xfrm>
            <a:off x="214282" y="2143117"/>
            <a:ext cx="2564263" cy="32147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643182"/>
            <a:ext cx="55721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книгу вошли рассказы и крохотки, написанные А. И. Солженицыным в периоды 1958-1966 и 1996-1999 годов. Их разделяют почти 30 лет, в течение которых автором были созданы такие крупные произведения, как роман "В круге первом", повесть "Раковый корпус", художественное исследование "Архипелаг ГУЛАГ" и историческая эпопея "Красное Колесо".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 личности и творчестве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А. И. Солженицына</a:t>
            </a:r>
            <a:endParaRPr lang="ru-RU" dirty="0"/>
          </a:p>
        </p:txBody>
      </p:sp>
      <p:pic>
        <p:nvPicPr>
          <p:cNvPr id="4" name="Picture 6" descr="https://pp.userapi.com/c824504/v824504651/13d792/OMR5mEFF3e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14488"/>
            <a:ext cx="7675616" cy="4317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171451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Александр Исаевич Солженицын : материалы к биобиблиографии / Рос. нац. б-ка ; сост. Д. Б. Азиатцев [и др.] ; отв. ред. тома Н. Г. Захаренко. -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Санкт-Петербург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, 2007. - 800 с. : ил.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iolog385.jpg"/>
          <p:cNvPicPr>
            <a:picLocks noChangeAspect="1"/>
          </p:cNvPicPr>
          <p:nvPr/>
        </p:nvPicPr>
        <p:blipFill>
          <a:blip r:embed="rId2" cstate="print"/>
          <a:srcRect l="1606" r="3072" b="3125"/>
          <a:stretch>
            <a:fillRect/>
          </a:stretch>
        </p:blipFill>
        <p:spPr>
          <a:xfrm>
            <a:off x="285720" y="2428868"/>
            <a:ext cx="2431957" cy="34795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2571744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Настоящий биобиблиографический указатель представляет материалы, характеризующие 40 лет творческой биографии писателя - лауреата Нобелевской премии Александра Исаевича Солженицына. В указатель вошли публикации автора и критическая литература о нем на русском языке с 1962 по 2002 г. (за исключением единичных публикаций 1941 г., 1959 г. и некоторых монографий за 2003 г.).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9"/>
            <a:ext cx="8229600" cy="135732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И. Солженицын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и русская культура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н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ауч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. докл. / [А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И. Ванюков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отв. ред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.]. —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Саратов : Изд-во Сарат. ун-та,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2004. -  291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с. — (Научные доклады: Вып.2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).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 descr="biolog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285992"/>
            <a:ext cx="2392555" cy="3429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2428868"/>
            <a:ext cx="5643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Сборник основан на материалах Всероссийского научного семинара под названием «А. И. Солженицын и культура». В разделах сборника рассматриваются историко-литературные, культурологические и лингвистические аспекты изучения творчества выдающегося писателя.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Издание рассчитано на преподавателей вузов, учителей, аспирантов, студентов и всех, кто интересуется творчеством Солженицына.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757362"/>
          </a:xfrm>
        </p:spPr>
        <p:txBody>
          <a:bodyPr/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Герасимова, Л. Е.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Пунктирная линия жизни  : сб. ст. / Л. Е. Герасимова ; Саратов. нац. исследоват. гос. ун-т им. Н. Г. Чернышевского.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Саратов : Изд-во Саратов. ун-та, 2018. - 204 с.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iolog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2670560" cy="3786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2285992"/>
            <a:ext cx="5357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книге собраны статьи Л. Е. Герасимовой (профессор) и других русских исследователей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XX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- </a:t>
            </a:r>
            <a:r>
              <a:rPr lang="en-US" sz="2000" dirty="0" smtClean="0">
                <a:solidFill>
                  <a:schemeClr val="bg1">
                    <a:lumMod val="10000"/>
                  </a:schemeClr>
                </a:solidFill>
              </a:rPr>
              <a:t>XXI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вв., посвященные  творчеству А.И.Солженицына, проблемам изучения современной литературы, вопросам истории и теории литературы, истории отечественной гуманитарной науки.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Книга предназначена для специалистов по русской литературе и теории литературы, гуманитариев, студентов и аспирантов, всех интересующихся современной словесностью.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643074"/>
          </a:xfrm>
        </p:spPr>
        <p:txBody>
          <a:bodyPr/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Герасимова, Л. Е.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Этюды о Солженицыне  / Л. Е. Герасимова; Программа МИОН. - Саратов : "Новый ветер", 2007. - 126 с. - (Монографии: вып.4).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iolog3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2571744"/>
            <a:ext cx="2503565" cy="3750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500306"/>
            <a:ext cx="5429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Идеи и образы А.И. Солженицына автор рассматривает в разных культурных контекстах ХХ века.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 Художественное мышление выдающегося писателя современности видится в его сосредоточенности на духовном и государственном опыте России ХХ века, на экзистенциальных возможностях человека.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Издание рассчитано на преподавателей вузов, студентов, аспирантов и всех интересующихся творчеством А.И. Солженицына и русской культурой ХХ века.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1857388"/>
          </a:xfrm>
        </p:spPr>
        <p:txBody>
          <a:bodyPr/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Гуськов, В. В.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Кто раскрутил Красное Колесо? Система персонажей исторической эпопеи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А. И. Солженицына "Красное колесо" / В. В. Гуськов . - Благовещенск : Изд-во БГПУ, 2010. - 228 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143116"/>
            <a:ext cx="550072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Монография посвящена комплексному исследованию системы персонажей исторической эпопеи А. И. Солженицына «Красное Колесо». В работе целостно рассматриваются представления Солженицына о человеке, прослеживается эволюция авторской концепции личности.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Книга адресована специалистам-филологам, преподавателям вузов и средних школ, студентам гуманитарных специальностей и всем, кто интересуется историей русской литературы ХХ столетия в целом и творчеством А. Солженицына в частности.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Рисунок 4" descr="biolog392.jpg"/>
          <p:cNvPicPr>
            <a:picLocks noChangeAspect="1"/>
          </p:cNvPicPr>
          <p:nvPr/>
        </p:nvPicPr>
        <p:blipFill>
          <a:blip r:embed="rId2" cstate="print"/>
          <a:srcRect b="4166"/>
          <a:stretch>
            <a:fillRect/>
          </a:stretch>
        </p:blipFill>
        <p:spPr>
          <a:xfrm>
            <a:off x="285720" y="2214554"/>
            <a:ext cx="2714644" cy="38839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1400172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 err="1">
                <a:solidFill>
                  <a:schemeClr val="bg1">
                    <a:lumMod val="10000"/>
                  </a:schemeClr>
                </a:solidFill>
              </a:rPr>
              <a:t>Немзер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, А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. С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.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 "Красное колесо" Александра Солженицына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: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опыт прочтения / 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С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</a:rPr>
              <a:t>Немзер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[2-е изд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.]. -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Москва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: Время,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2011.-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366 с.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(Диалог) 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Содержимое 3" descr="biolog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628" y="2786058"/>
            <a:ext cx="2374372" cy="3756356"/>
          </a:xfrm>
          <a:prstGeom prst="rect">
            <a:avLst/>
          </a:prstGeom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14282" y="2214554"/>
            <a:ext cx="642942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книге известного критика и историка литературы Андрея Немзера подробно анализируется и интерпретируется заветный труд Александра Солженицына – эпопея «Красное Колесо». Пристальное внимание уделено композиции, системе символических лейтмотивов. Для А. Немзера равно важны «исторический» и «личностный» планы солженицынского повествования, постоянное сложное соотношение которых организует смысловое пространство «Красного Колеса». </a:t>
            </a:r>
          </a:p>
          <a:p>
            <a:pPr marR="0" lvl="0" indent="45720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Книга адресована всем читателям, которым хотелось бы войти в поэтический мир «Красного Колеса», почувствовать его многомерность и стройность, проследить движение мысли Солженицына.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57163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Сараскина, Л.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Александр Солженицын / Л. И. Сараскина. - Москва : Молодая гвардия, 2008. - 935 с. : ил. - (Жизнь замечательных людей: Биография продолжается : [сер. </a:t>
            </a:r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</a:rPr>
              <a:t>биогр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.; вып.12]).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biolog384.jpg"/>
          <p:cNvPicPr>
            <a:picLocks noChangeAspect="1"/>
          </p:cNvPicPr>
          <p:nvPr/>
        </p:nvPicPr>
        <p:blipFill>
          <a:blip r:embed="rId2" cstate="print"/>
          <a:srcRect l="3000" t="2083" r="1433"/>
          <a:stretch>
            <a:fillRect/>
          </a:stretch>
        </p:blipFill>
        <p:spPr>
          <a:xfrm>
            <a:off x="357158" y="2428868"/>
            <a:ext cx="2714644" cy="3786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4744" y="2857496"/>
            <a:ext cx="47863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 90-летию А. И. Солженицына приурочен выход его первой полной биографии, созданной известной писательницей и историком литературы Л. И. Сараскиной на основе уникальных архивных документов, бесед с самим Солженицыным и членами его семьи.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7828" y="0"/>
            <a:ext cx="3686172" cy="1000108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«Литература - учитель жизни»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accent4">
                    <a:lumMod val="50000"/>
                  </a:schemeClr>
                </a:solidFill>
              </a:rPr>
              <a:t>Александр Солженицын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44" y="1071546"/>
          <a:ext cx="8858312" cy="38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103674"/>
            <a:ext cx="9144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</a:rPr>
              <a:t>К 100-летию со дня рождения А. И. Солженицына Фундаментальная библиотека ТГУ им. Г. Р. Державина предлагает виртуальную выставку.</a:t>
            </a:r>
            <a:endParaRPr lang="ru-RU" b="1" dirty="0" smtClean="0">
              <a:ea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ea typeface="Times New Roman" pitchFamily="18" charset="0"/>
              </a:rPr>
              <a:t>На ней представлены книги самого автора и произведения о нем и его творчестве. Подобранная литература предназначена для специалистов различных областей знания, студентов, научных работников, преподавателей,  всех, кого интересует жизнь и творчество А. И. Солженицына.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dn.postnews.ru/files/6a8e484bea6c22eab8d1bbce0e3a59a0a3df516c06f7ad2c0cbf20ffd88af7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47909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Творчество А. И. Солженицына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https://rostovgazeta.ru/attachments/1ed58343d35fc8822e3976a747a37e0513aac443/store/fill/1200/630/8e99763753c51efd78ac318937087877c2bd13507ef850327eac8ccc8c6c/5cd94610-98d7-42e1-b43b-d72b8eb843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620053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5"/>
            <a:ext cx="8229600" cy="1143008"/>
          </a:xfrm>
        </p:spPr>
        <p:txBody>
          <a:bodyPr>
            <a:normAutofit lnSpcReduction="10000"/>
          </a:bodyPr>
          <a:lstStyle/>
          <a:p>
            <a:pPr lvl="0"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Архипелаг Гулаг : 1918-1956 : опыт художественного исследования / А. И.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Солженицын. -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Москва : Совет. писатель : Новый мир, 1989. - 587 с.</a:t>
            </a:r>
          </a:p>
          <a:p>
            <a:pPr>
              <a:buNone/>
            </a:pPr>
            <a:endParaRPr lang="ru-RU" sz="19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6" descr="https://pp.userapi.com/c844618/v844618318/138557/UYahxlYv_S8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10000"/>
          </a:blip>
          <a:srcRect l="11663" t="10493" r="13127" b="4089"/>
          <a:stretch>
            <a:fillRect/>
          </a:stretch>
        </p:blipFill>
        <p:spPr bwMode="auto">
          <a:xfrm>
            <a:off x="428596" y="1928802"/>
            <a:ext cx="2500298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2571744"/>
            <a:ext cx="43576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Книга «Архипелаг Гулаг» вобрала в себя все о репрессиях, прошедших в годы советской власти, жертвой которых стал и сам автор… 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Изложение бесчисленных фактов сталинских репрессий с жестокой очевидностью позволяет каждому читателю почувствовать себя узником Гулага.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1785950"/>
          </a:xfrm>
        </p:spPr>
        <p:txBody>
          <a:bodyPr>
            <a:normAutofit fontScale="85000" lnSpcReduction="20000"/>
          </a:bodyPr>
          <a:lstStyle/>
          <a:p>
            <a:pPr indent="0" algn="just">
              <a:buNone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Солженицын А.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В круге первом : в 2 кн. Кн.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/ А. Солженицын. - Москва: ИНКОМ НВ, 1991. - 384 с.</a:t>
            </a:r>
          </a:p>
          <a:p>
            <a:pPr indent="0" algn="just">
              <a:buNone/>
            </a:pPr>
            <a:endParaRPr lang="ru-RU" sz="2800" dirty="0">
              <a:solidFill>
                <a:schemeClr val="bg1">
                  <a:lumMod val="10000"/>
                </a:schemeClr>
              </a:solidFill>
            </a:endParaRPr>
          </a:p>
          <a:p>
            <a:pPr indent="0" algn="just">
              <a:buNone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</a:rPr>
              <a:t>Солженицын А.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В круге первом : в 2 кн. Кн.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II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/ А. Солженицын.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Москва: ИНКОМ НВ, 1991. - 384 с.</a:t>
            </a:r>
          </a:p>
          <a:p>
            <a:pPr indent="0" algn="just">
              <a:buNone/>
            </a:pPr>
            <a:endParaRPr lang="ru-RU" sz="18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indent="0" algn="just">
              <a:buNone/>
            </a:pPr>
            <a:endParaRPr lang="ru-RU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571744"/>
            <a:ext cx="4857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Роман А. Солженицына «В круге первом» - произведение о самых сложных, трагических событиях середины XX века. Главной темой романа является нравственная позиция человека в обществе. Героями романа выступают люди, сильные духом, которых тюремная машина уносит в более глубокие круги ада. И на каждом витке им предстоит сделать свой выбор.</a:t>
            </a:r>
            <a:endParaRPr lang="ru-RU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Содержимое 5" descr="biolog387.jpg"/>
          <p:cNvPicPr>
            <a:picLocks noChangeAspect="1"/>
          </p:cNvPicPr>
          <p:nvPr/>
        </p:nvPicPr>
        <p:blipFill>
          <a:blip r:embed="rId2" cstate="print"/>
          <a:srcRect l="2435" r="2593" b="2139"/>
          <a:stretch>
            <a:fillRect/>
          </a:stretch>
        </p:blipFill>
        <p:spPr bwMode="auto">
          <a:xfrm>
            <a:off x="7215206" y="4000504"/>
            <a:ext cx="181818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5" descr="biolog387.jpg"/>
          <p:cNvPicPr>
            <a:picLocks noChangeAspect="1"/>
          </p:cNvPicPr>
          <p:nvPr/>
        </p:nvPicPr>
        <p:blipFill>
          <a:blip r:embed="rId3" cstate="print"/>
          <a:srcRect l="2435" r="2593" b="2139"/>
          <a:stretch>
            <a:fillRect/>
          </a:stretch>
        </p:blipFill>
        <p:spPr bwMode="auto">
          <a:xfrm>
            <a:off x="214282" y="2000240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7"/>
            <a:ext cx="8229600" cy="2286016"/>
          </a:xfrm>
        </p:spPr>
        <p:txBody>
          <a:bodyPr>
            <a:normAutofit fontScale="92500" lnSpcReduction="20000"/>
          </a:bodyPr>
          <a:lstStyle/>
          <a:p>
            <a:pPr lvl="0"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И.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Двести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лет вместе (1795-1995) : в 2 ч. Ч. I / А. И. Солженицын. - Москва : Русский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путь. -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2001. - 511 с. - (Исследования новейшей русской истории).</a:t>
            </a:r>
          </a:p>
          <a:p>
            <a:pPr lvl="0" indent="0" algn="just">
              <a:buNone/>
            </a:pPr>
            <a:endParaRPr lang="ru-RU" sz="2400" dirty="0" smtClean="0">
              <a:solidFill>
                <a:schemeClr val="bg1">
                  <a:lumMod val="10000"/>
                </a:schemeClr>
              </a:solidFill>
            </a:endParaRPr>
          </a:p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Двести лет вместе : в 2 ч. Ч. II / А . И. Солженицын. - Москва : Русский путь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. -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2002. - 551 с. - (Исследования новейшей русской истории).</a:t>
            </a:r>
          </a:p>
          <a:p>
            <a:pPr>
              <a:buNone/>
            </a:pPr>
            <a:endParaRPr lang="ru-RU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2857496"/>
            <a:ext cx="4714908" cy="2933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Двести лет вместе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исторический труд, в котором автор рассказывает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об отношениях двух наций в Российском государстве - евреев и русских. 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Первая часть книги рассказывает об истории этих отношений с конца XVIII в.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до революционных событий 1917 г.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Вторая часть посвящена советскому периоду.</a:t>
            </a:r>
          </a:p>
        </p:txBody>
      </p:sp>
      <p:pic>
        <p:nvPicPr>
          <p:cNvPr id="5" name="Рисунок 4" descr="biolog3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571744"/>
            <a:ext cx="2000232" cy="2857520"/>
          </a:xfrm>
          <a:prstGeom prst="rect">
            <a:avLst/>
          </a:prstGeom>
        </p:spPr>
      </p:pic>
      <p:pic>
        <p:nvPicPr>
          <p:cNvPr id="6" name="Рисунок 5" descr="biolog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857628"/>
            <a:ext cx="2000264" cy="2821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121444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Колокол Углича. Рассказы. Крохотки. Повесть / А. И. Солженицын. - Москва : Вагриус, 2004. - 591 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643050"/>
            <a:ext cx="550072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«Колокол Углича» - сборник небольших произведений, написанных русским писателем классиком ХХ века А. И. Солженицыным в 1950-х и 1990-х годах.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Сборник перевернул сознание целого поколения, сразу сделав имя автора широко известным не только в СССР, но и во всем мире. Писатель в своих произведениях выдвигает на первый план всечеловеческие, философские вопросы, которые и сегодня не могут оставить равнодушным. А также он сумел создать целую галерею новых литературных типажей.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2" descr="https://pp.userapi.com/c846524/v846524318/132d25/TgmI4hFeLew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 l="6317" t="6735" r="14053"/>
          <a:stretch>
            <a:fillRect/>
          </a:stretch>
        </p:blipFill>
        <p:spPr bwMode="auto">
          <a:xfrm>
            <a:off x="6215074" y="1857364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1143008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 Не стоит село без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праведника.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Раковый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корпус.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Рассказы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/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А. И.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Солженицын. 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Москва : Книж. палата,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1990. 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573 с.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- </a:t>
            </a:r>
            <a:r>
              <a:rPr lang="ru-RU" sz="2400" dirty="0">
                <a:solidFill>
                  <a:schemeClr val="bg1">
                    <a:lumMod val="10000"/>
                  </a:schemeClr>
                </a:solidFill>
              </a:rPr>
              <a:t>(Популярная библиотека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).</a:t>
            </a:r>
            <a:endParaRPr lang="ru-RU" sz="24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 descr="Картинки по запросу солженицын не стоит село без праведника"/>
          <p:cNvPicPr>
            <a:picLocks noChangeAspect="1" noChangeArrowheads="1"/>
          </p:cNvPicPr>
          <p:nvPr/>
        </p:nvPicPr>
        <p:blipFill>
          <a:blip r:embed="rId2"/>
          <a:srcRect l="20276" t="4042" r="18446" b="6084"/>
          <a:stretch>
            <a:fillRect/>
          </a:stretch>
        </p:blipFill>
        <p:spPr bwMode="auto">
          <a:xfrm>
            <a:off x="5786446" y="2571744"/>
            <a:ext cx="3214710" cy="32106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071678"/>
            <a:ext cx="500066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В сборник включены произведения Александра Солженицына: «Один день Ивана Денисовича», «Раковый корпус», «Матренин двор», «Случай на станции Кочетовка», «</a:t>
            </a:r>
            <a:r>
              <a:rPr lang="ru-RU" sz="2000" dirty="0" err="1" smtClean="0">
                <a:solidFill>
                  <a:schemeClr val="bg1">
                    <a:lumMod val="10000"/>
                  </a:schemeClr>
                </a:solidFill>
              </a:rPr>
              <a:t>Захар-Калита</a:t>
            </a: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» и другие. В этих произведениях изображены различные судьбы людей и описаны их характеры. </a:t>
            </a: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Книга дает яркое представление о выдающемся художественном таланте писателя и возможность прикоснуться к духовной истории России.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1071570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Солженицын, А. И.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</a:rPr>
              <a:t> Раковый корпус : повесть / А. И. Солженицын. - Москва : Вагриус, 2003. - 479 с.</a:t>
            </a:r>
          </a:p>
          <a:p>
            <a:pPr algn="just">
              <a:buNone/>
            </a:pPr>
            <a:endParaRPr lang="ru-RU" sz="19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Picture 2" descr="https://pp.userapi.com/c844724/v844724318/136709/lyB2C5ratmQ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8965" t="1921" r="12913" b="8751"/>
          <a:stretch>
            <a:fillRect/>
          </a:stretch>
        </p:blipFill>
        <p:spPr bwMode="auto">
          <a:xfrm>
            <a:off x="6429388" y="1928802"/>
            <a:ext cx="2345163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928802"/>
            <a:ext cx="57864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Повесть "Раковый корпус" основана на воспоминаниях Солженицына, которые легли в основу книги.</a:t>
            </a:r>
            <a:b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Ее герои - пациенты тринадцатого («ракового») корпуса грязной и переполненной больницы при клинике Ташкентского медицинского института. Среди них люди со всех концов необъятной страны, всех социальных слоев и возрастов. В их судьбах отразилось состояние советского общества, пораженное беззаконием власти, как страшной болезнью.</a:t>
            </a:r>
            <a:endParaRPr lang="ru-RU" sz="20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B7DDE8"/>
      </a:dk1>
      <a:lt1>
        <a:sysClr val="window" lastClr="FFFFFF"/>
      </a:lt1>
      <a:dk2>
        <a:srgbClr val="B2A2C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1156</Words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Александр Исаевич Солженицын ( к 100 - летию со дня рождения) </vt:lpstr>
      <vt:lpstr>«Литература - учитель жизни»  Александр Солженицын</vt:lpstr>
      <vt:lpstr> Творчество А. И. Солженицына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 личности и творчестве  А. И. Солженицына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73</cp:revision>
  <dcterms:modified xsi:type="dcterms:W3CDTF">2018-11-21T09:57:29Z</dcterms:modified>
</cp:coreProperties>
</file>